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media/image4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</p:sldMasterIdLst>
  <p:sldIdLst>
    <p:sldId id="256" r:id="rId4"/>
    <p:sldId id="261" r:id="rId5"/>
    <p:sldId id="262" r:id="rId6"/>
    <p:sldId id="272" r:id="rId7"/>
    <p:sldId id="258" r:id="rId8"/>
    <p:sldId id="260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1555" y="716502"/>
            <a:ext cx="6688271" cy="52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96" b="0" i="0">
                <a:solidFill>
                  <a:srgbClr val="0D0A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D0A68"/>
                </a:solidFill>
                <a:latin typeface="Microsoft Sans Serif"/>
                <a:cs typeface="Microsoft Sans Serif"/>
              </a:defRPr>
            </a:lvl1pPr>
          </a:lstStyle>
          <a:p>
            <a:pPr marL="80093">
              <a:lnSpc>
                <a:spcPts val="934"/>
              </a:lnSpc>
            </a:pPr>
            <a:fld id="{81D60167-4931-47E6-BA6A-407CBD079E47}" type="slidenum">
              <a:rPr lang="ru-RU" spc="-30" smtClean="0">
                <a:latin typeface="Calibri"/>
                <a:cs typeface="Calibri"/>
              </a:rPr>
              <a:pPr marL="80093">
                <a:lnSpc>
                  <a:spcPts val="934"/>
                </a:lnSpc>
              </a:pPr>
              <a:t>‹#›</a:t>
            </a:fld>
            <a:endParaRPr lang="ru-RU" spc="-3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9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29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4823" y="1855319"/>
            <a:ext cx="622235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6339" y="1410214"/>
            <a:ext cx="10119320" cy="311624"/>
          </a:xfrm>
        </p:spPr>
        <p:txBody>
          <a:bodyPr lIns="0" tIns="0" rIns="0" bIns="0"/>
          <a:lstStyle>
            <a:lvl1pPr>
              <a:defRPr sz="2025" b="0" i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1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4823" y="1855319"/>
            <a:ext cx="622235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4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4823" y="1855319"/>
            <a:ext cx="622235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006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76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2900" y="219075"/>
            <a:ext cx="447675" cy="447675"/>
          </a:xfrm>
          <a:custGeom>
            <a:avLst/>
            <a:gdLst/>
            <a:ahLst/>
            <a:cxnLst/>
            <a:rect l="l" t="t" r="r" b="b"/>
            <a:pathLst>
              <a:path w="596900" h="596900">
                <a:moveTo>
                  <a:pt x="298450" y="0"/>
                </a:moveTo>
                <a:lnTo>
                  <a:pt x="250038" y="3906"/>
                </a:lnTo>
                <a:lnTo>
                  <a:pt x="204115" y="15214"/>
                </a:lnTo>
                <a:lnTo>
                  <a:pt x="161293" y="33311"/>
                </a:lnTo>
                <a:lnTo>
                  <a:pt x="122187" y="57582"/>
                </a:lnTo>
                <a:lnTo>
                  <a:pt x="87412" y="87412"/>
                </a:lnTo>
                <a:lnTo>
                  <a:pt x="57582" y="122187"/>
                </a:lnTo>
                <a:lnTo>
                  <a:pt x="33311" y="161293"/>
                </a:lnTo>
                <a:lnTo>
                  <a:pt x="15214" y="204115"/>
                </a:lnTo>
                <a:lnTo>
                  <a:pt x="3906" y="250038"/>
                </a:lnTo>
                <a:lnTo>
                  <a:pt x="0" y="298450"/>
                </a:lnTo>
                <a:lnTo>
                  <a:pt x="3906" y="346861"/>
                </a:lnTo>
                <a:lnTo>
                  <a:pt x="15214" y="392784"/>
                </a:lnTo>
                <a:lnTo>
                  <a:pt x="33311" y="435606"/>
                </a:lnTo>
                <a:lnTo>
                  <a:pt x="57582" y="474712"/>
                </a:lnTo>
                <a:lnTo>
                  <a:pt x="87412" y="509487"/>
                </a:lnTo>
                <a:lnTo>
                  <a:pt x="122187" y="539317"/>
                </a:lnTo>
                <a:lnTo>
                  <a:pt x="161293" y="563588"/>
                </a:lnTo>
                <a:lnTo>
                  <a:pt x="204115" y="581685"/>
                </a:lnTo>
                <a:lnTo>
                  <a:pt x="250038" y="592993"/>
                </a:lnTo>
                <a:lnTo>
                  <a:pt x="298450" y="596900"/>
                </a:lnTo>
                <a:lnTo>
                  <a:pt x="346861" y="592993"/>
                </a:lnTo>
                <a:lnTo>
                  <a:pt x="392784" y="581685"/>
                </a:lnTo>
                <a:lnTo>
                  <a:pt x="435606" y="563588"/>
                </a:lnTo>
                <a:lnTo>
                  <a:pt x="474712" y="539317"/>
                </a:lnTo>
                <a:lnTo>
                  <a:pt x="509487" y="509487"/>
                </a:lnTo>
                <a:lnTo>
                  <a:pt x="539317" y="474712"/>
                </a:lnTo>
                <a:lnTo>
                  <a:pt x="563588" y="435606"/>
                </a:lnTo>
                <a:lnTo>
                  <a:pt x="581685" y="392784"/>
                </a:lnTo>
                <a:lnTo>
                  <a:pt x="592993" y="346861"/>
                </a:lnTo>
                <a:lnTo>
                  <a:pt x="596900" y="298450"/>
                </a:lnTo>
                <a:lnTo>
                  <a:pt x="592993" y="250038"/>
                </a:lnTo>
                <a:lnTo>
                  <a:pt x="581685" y="204115"/>
                </a:lnTo>
                <a:lnTo>
                  <a:pt x="563588" y="161293"/>
                </a:lnTo>
                <a:lnTo>
                  <a:pt x="539317" y="122187"/>
                </a:lnTo>
                <a:lnTo>
                  <a:pt x="509487" y="87412"/>
                </a:lnTo>
                <a:lnTo>
                  <a:pt x="474712" y="57582"/>
                </a:lnTo>
                <a:lnTo>
                  <a:pt x="435606" y="33311"/>
                </a:lnTo>
                <a:lnTo>
                  <a:pt x="392784" y="15214"/>
                </a:lnTo>
                <a:lnTo>
                  <a:pt x="346861" y="3906"/>
                </a:lnTo>
                <a:lnTo>
                  <a:pt x="298450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1428" y="217694"/>
            <a:ext cx="553488" cy="4490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99474" y="217672"/>
            <a:ext cx="448150" cy="4481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555" y="716502"/>
            <a:ext cx="4106617" cy="522579"/>
          </a:xfrm>
        </p:spPr>
        <p:txBody>
          <a:bodyPr lIns="0" tIns="0" rIns="0" bIns="0"/>
          <a:lstStyle>
            <a:lvl1pPr>
              <a:defRPr sz="3396" b="0" i="0">
                <a:solidFill>
                  <a:srgbClr val="0D0A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D0A68"/>
                </a:solidFill>
                <a:latin typeface="Microsoft Sans Serif"/>
                <a:cs typeface="Microsoft Sans Serif"/>
              </a:defRPr>
            </a:lvl1pPr>
          </a:lstStyle>
          <a:p>
            <a:pPr marL="80093">
              <a:lnSpc>
                <a:spcPts val="934"/>
              </a:lnSpc>
            </a:pPr>
            <a:fld id="{81D60167-4931-47E6-BA6A-407CBD079E47}" type="slidenum">
              <a:rPr lang="ru-RU" spc="-30" smtClean="0">
                <a:latin typeface="Calibri"/>
                <a:cs typeface="Calibri"/>
              </a:rPr>
              <a:pPr marL="80093">
                <a:lnSpc>
                  <a:spcPts val="934"/>
                </a:lnSpc>
              </a:pPr>
              <a:t>‹#›</a:t>
            </a:fld>
            <a:endParaRPr lang="ru-RU" spc="-3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03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555" y="716502"/>
            <a:ext cx="4106617" cy="522579"/>
          </a:xfrm>
        </p:spPr>
        <p:txBody>
          <a:bodyPr lIns="0" tIns="0" rIns="0" bIns="0"/>
          <a:lstStyle>
            <a:lvl1pPr>
              <a:defRPr sz="3396" b="0" i="0">
                <a:solidFill>
                  <a:srgbClr val="0D0A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D0A68"/>
                </a:solidFill>
                <a:latin typeface="Microsoft Sans Serif"/>
                <a:cs typeface="Microsoft Sans Serif"/>
              </a:defRPr>
            </a:lvl1pPr>
          </a:lstStyle>
          <a:p>
            <a:pPr marL="80093">
              <a:lnSpc>
                <a:spcPts val="934"/>
              </a:lnSpc>
            </a:pPr>
            <a:fld id="{81D60167-4931-47E6-BA6A-407CBD079E47}" type="slidenum">
              <a:rPr lang="ru-RU" spc="-30" smtClean="0">
                <a:latin typeface="Calibri"/>
                <a:cs typeface="Calibri"/>
              </a:rPr>
              <a:pPr marL="80093">
                <a:lnSpc>
                  <a:spcPts val="934"/>
                </a:lnSpc>
              </a:pPr>
              <a:t>‹#›</a:t>
            </a:fld>
            <a:endParaRPr lang="ru-RU" spc="-3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6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555" y="716502"/>
            <a:ext cx="4106617" cy="522579"/>
          </a:xfrm>
        </p:spPr>
        <p:txBody>
          <a:bodyPr lIns="0" tIns="0" rIns="0" bIns="0"/>
          <a:lstStyle>
            <a:lvl1pPr>
              <a:defRPr sz="3396" b="0" i="0">
                <a:solidFill>
                  <a:srgbClr val="0D0A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D0A68"/>
                </a:solidFill>
                <a:latin typeface="Microsoft Sans Serif"/>
                <a:cs typeface="Microsoft Sans Serif"/>
              </a:defRPr>
            </a:lvl1pPr>
          </a:lstStyle>
          <a:p>
            <a:pPr marL="80093">
              <a:lnSpc>
                <a:spcPts val="934"/>
              </a:lnSpc>
            </a:pPr>
            <a:fld id="{81D60167-4931-47E6-BA6A-407CBD079E47}" type="slidenum">
              <a:rPr lang="ru-RU" spc="-30" smtClean="0">
                <a:latin typeface="Calibri"/>
                <a:cs typeface="Calibri"/>
              </a:rPr>
              <a:pPr marL="80093">
                <a:lnSpc>
                  <a:spcPts val="934"/>
                </a:lnSpc>
              </a:pPr>
              <a:t>‹#›</a:t>
            </a:fld>
            <a:endParaRPr lang="ru-RU" spc="-3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55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88" b="0" i="0">
                <a:solidFill>
                  <a:srgbClr val="0D0A68"/>
                </a:solidFill>
                <a:latin typeface="Microsoft Sans Serif"/>
                <a:cs typeface="Microsoft Sans Serif"/>
              </a:defRPr>
            </a:lvl1pPr>
          </a:lstStyle>
          <a:p>
            <a:pPr marL="80093">
              <a:lnSpc>
                <a:spcPts val="934"/>
              </a:lnSpc>
            </a:pPr>
            <a:fld id="{81D60167-4931-47E6-BA6A-407CBD079E47}" type="slidenum">
              <a:rPr lang="ru-RU" spc="-30" smtClean="0">
                <a:latin typeface="Calibri"/>
                <a:cs typeface="Calibri"/>
              </a:rPr>
              <a:pPr marL="80093">
                <a:lnSpc>
                  <a:spcPts val="934"/>
                </a:lnSpc>
              </a:pPr>
              <a:t>‹#›</a:t>
            </a:fld>
            <a:endParaRPr lang="ru-RU" spc="-3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60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939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41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03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75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6845"/>
          </a:xfrm>
          <a:custGeom>
            <a:avLst/>
            <a:gdLst/>
            <a:ahLst/>
            <a:cxnLst/>
            <a:rect l="l" t="t" r="r" b="b"/>
            <a:pathLst>
              <a:path w="20104100" h="11307445">
                <a:moveTo>
                  <a:pt x="20104099" y="0"/>
                </a:moveTo>
                <a:lnTo>
                  <a:pt x="0" y="0"/>
                </a:lnTo>
                <a:lnTo>
                  <a:pt x="0" y="11307142"/>
                </a:lnTo>
                <a:lnTo>
                  <a:pt x="20104099" y="11307142"/>
                </a:lnTo>
                <a:lnTo>
                  <a:pt x="20104099" y="0"/>
                </a:lnTo>
                <a:close/>
              </a:path>
            </a:pathLst>
          </a:custGeom>
          <a:solidFill>
            <a:srgbClr val="ECEE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555" y="716502"/>
            <a:ext cx="410661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0D0A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6672" y="1849267"/>
            <a:ext cx="81808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1116" y="6446702"/>
            <a:ext cx="163204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8" b="0" i="0">
                <a:solidFill>
                  <a:srgbClr val="0D0A68"/>
                </a:solidFill>
                <a:latin typeface="Microsoft Sans Serif"/>
                <a:cs typeface="Microsoft Sans Serif"/>
              </a:defRPr>
            </a:lvl1pPr>
          </a:lstStyle>
          <a:p>
            <a:pPr marL="80093">
              <a:lnSpc>
                <a:spcPts val="934"/>
              </a:lnSpc>
            </a:pPr>
            <a:fld id="{81D60167-4931-47E6-BA6A-407CBD079E47}" type="slidenum">
              <a:rPr lang="ru-RU" spc="-30" smtClean="0">
                <a:latin typeface="Calibri"/>
                <a:cs typeface="Calibri"/>
              </a:rPr>
              <a:pPr marL="80093">
                <a:lnSpc>
                  <a:spcPts val="934"/>
                </a:lnSpc>
              </a:pPr>
              <a:t>‹#›</a:t>
            </a:fld>
            <a:endParaRPr lang="ru-RU" spc="-3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6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6316" y="77723"/>
            <a:ext cx="8659367" cy="126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F487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17344" y="1490090"/>
            <a:ext cx="7957311" cy="3752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52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41428" y="217694"/>
            <a:ext cx="553488" cy="4490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99474" y="217672"/>
            <a:ext cx="448150" cy="4481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4823" y="1855319"/>
            <a:ext cx="6222355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rgbClr val="006192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6339" y="1410214"/>
            <a:ext cx="1011932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333333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11/13/2023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9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>
        <a:defRPr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t.me/automototourism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hyperlink" Target="mailto:LOBAREV.SERG@GMAIL.COM" TargetMode="Externa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5029200"/>
            <a:ext cx="109728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0" marR="5080" lvl="0" indent="-217233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1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«</a:t>
            </a:r>
            <a:r>
              <a:rPr kumimoji="0" lang="ru-RU" sz="3200" b="1" i="0" u="none" strike="noStrike" kern="1200" cap="none" spc="-1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Перспективы  производства отечественных автодомов, </a:t>
            </a:r>
            <a:endParaRPr kumimoji="0" lang="en-US" sz="3200" b="1" i="0" u="none" strike="noStrike" kern="1200" cap="none" spc="-1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184400" marR="5080" lvl="0" indent="-217233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прицепов и туристического снаряжения для автотуристов»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5628" y="6395720"/>
            <a:ext cx="225717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375F9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Москва, 2023 г.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9364" y="565661"/>
            <a:ext cx="4868465" cy="359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текст, Шрифт, логотип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63DF47D-604A-8AEA-771E-C2D0FB773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0" y="133592"/>
            <a:ext cx="1283335" cy="13693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854450-93EF-D909-9C79-98842DCE4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8943"/>
            <a:ext cx="591047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Аналитическая справка на 15 октября 2023 г.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20 000 тысяч владельцев автодомов;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90 производителей автодомов,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караван-прицепов;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2 500 000 млн руб. средняя стоимость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автодома;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500 000 тыс. руб. средняя стоимость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караван-прицепа;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90 компаний по прокату автодомов и </a:t>
            </a:r>
            <a:endParaRPr kumimoji="0" lang="en-US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караван-прицепов.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image3.png">
            <a:extLst>
              <a:ext uri="{FF2B5EF4-FFF2-40B4-BE49-F238E27FC236}">
                <a16:creationId xmlns:a16="http://schemas.microsoft.com/office/drawing/2014/main" id="{04ED99A0-68A4-9C2E-DDE6-6864FCB2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48" y="0"/>
            <a:ext cx="6257822" cy="688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38F37-B0D2-F539-EC30-3C3D6DED09D9}"/>
              </a:ext>
            </a:extLst>
          </p:cNvPr>
          <p:cNvSpPr txBox="1"/>
          <p:nvPr/>
        </p:nvSpPr>
        <p:spPr>
          <a:xfrm>
            <a:off x="0" y="4651607"/>
            <a:ext cx="6188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2023г. – проведено 44 событийных мероприятия для автотуристов и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караванеров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1.png">
            <a:extLst>
              <a:ext uri="{FF2B5EF4-FFF2-40B4-BE49-F238E27FC236}">
                <a16:creationId xmlns:a16="http://schemas.microsoft.com/office/drawing/2014/main" id="{03789176-0F51-9018-AA34-C68FB2721C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10" y="113262"/>
            <a:ext cx="900692" cy="721625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EA2416D-B345-5D91-FBDC-7003A6DBD5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8544" y="5817282"/>
            <a:ext cx="637762" cy="7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DFAA-1E10-566E-243A-3EDEEB59B6B5}"/>
              </a:ext>
            </a:extLst>
          </p:cNvPr>
          <p:cNvSpPr txBox="1"/>
          <p:nvPr/>
        </p:nvSpPr>
        <p:spPr>
          <a:xfrm>
            <a:off x="1497496" y="0"/>
            <a:ext cx="104890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95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Автодом 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автомобиль с жилым помещением в фургоне и оборудованием для комфортного проживания (туалет, душ, плита, холодильник, отопление, кондиционер, спальное место). Стоимость такого транспортного средства варьируется от 700 тысяч до 30 миллионов рублей в зависимости от модификации, комплектации и года выпуска****. Арендовать автодом можно, заплатив от 7 до 25 тысяч рублей за сутки.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показало, что 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бы цена автодома была доступной, его были бы готовы купить 77% россиян-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автопутешественников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основном это молодые люди от 25 до 34 лет (88%) и те, чья семья насчитывает 4 человека и более (84%).</a:t>
            </a:r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Желающих арендовать автодом при доступной стоимости аренды меньше – 71%.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9D541E-86B6-DA83-60F8-A1ADE9B4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0" y="2889222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B9F3B6-E662-42AB-5D7A-7D57A2872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3004931"/>
            <a:ext cx="6024368" cy="365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65A3096A-8324-8248-855F-8BB98051E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" y="1496218"/>
            <a:ext cx="1338470" cy="619042"/>
          </a:xfrm>
          <a:prstGeom prst="rect">
            <a:avLst/>
          </a:prstGeom>
        </p:spPr>
      </p:pic>
      <p:pic>
        <p:nvPicPr>
          <p:cNvPr id="6" name="image1.png">
            <a:extLst>
              <a:ext uri="{FF2B5EF4-FFF2-40B4-BE49-F238E27FC236}">
                <a16:creationId xmlns:a16="http://schemas.microsoft.com/office/drawing/2014/main" id="{43C58D5A-EF98-7681-25AD-BB1BAA7ACCC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408" y="198286"/>
            <a:ext cx="1146313" cy="9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4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7AEAB0-9BED-E86B-4983-96CA63722709}"/>
              </a:ext>
            </a:extLst>
          </p:cNvPr>
          <p:cNvSpPr txBox="1"/>
          <p:nvPr/>
        </p:nvSpPr>
        <p:spPr>
          <a:xfrm>
            <a:off x="147402" y="1133541"/>
            <a:ext cx="6926060" cy="5512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1950"/>
              </a:spcAf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Спрос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прицепы-дачи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1950"/>
              </a:spcAft>
            </a:pP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Прицеп-дача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автодача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караван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прицеп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удобствами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туалет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плита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отопление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кондиционер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спальное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подходящий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автотуризма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дешевый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автодом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прицеп-дачу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потратив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350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миллионов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аренда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стоит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сутки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1950"/>
              </a:spcAf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61%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когда-либо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путешествовали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демонстрируют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прицеп-дачу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1950"/>
              </a:spcAf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55%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готовы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взять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поездок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аренду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условием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цене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  <a:spcAft>
                <a:spcPts val="1950"/>
              </a:spcAft>
            </a:pP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прицеп-дачу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потенциальным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владельцем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автодома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25-44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семью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7B1C811F-FA5E-B541-83ED-7A727660C4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0864" y="2374867"/>
            <a:ext cx="4971136" cy="2108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33B52980-A88C-5C7F-EB70-5612C9747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48" y="192298"/>
            <a:ext cx="1596288" cy="738283"/>
          </a:xfrm>
          <a:prstGeom prst="rect">
            <a:avLst/>
          </a:prstGeom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B227A67F-71C9-91A5-9550-CF5BD6D70E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0975" y="56927"/>
            <a:ext cx="697750" cy="873654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50A0A18D-98B4-40E5-4078-A318C9554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102A9A7-35A0-25BE-8907-0AB62C454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28BDF14-9776-769C-B15E-E2D6BA4DC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1.png">
            <a:extLst>
              <a:ext uri="{FF2B5EF4-FFF2-40B4-BE49-F238E27FC236}">
                <a16:creationId xmlns:a16="http://schemas.microsoft.com/office/drawing/2014/main" id="{C30B663F-876B-70AE-C4AD-FC4019121B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402" y="192298"/>
            <a:ext cx="900692" cy="7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959" y="313800"/>
            <a:ext cx="4054730" cy="16179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</a:pPr>
            <a:r>
              <a:rPr sz="1001" kern="0" dirty="0">
                <a:solidFill>
                  <a:srgbClr val="0D0A68"/>
                </a:solidFill>
                <a:latin typeface="Calibri"/>
                <a:cs typeface="Calibri"/>
              </a:rPr>
              <a:t>Аналитика</a:t>
            </a:r>
            <a:r>
              <a:rPr sz="1001" kern="0" spc="-24" dirty="0">
                <a:solidFill>
                  <a:srgbClr val="0D0A68"/>
                </a:solidFill>
                <a:latin typeface="Calibri"/>
                <a:cs typeface="Calibri"/>
              </a:rPr>
              <a:t> </a:t>
            </a:r>
            <a:r>
              <a:rPr sz="1001" kern="0" dirty="0">
                <a:solidFill>
                  <a:srgbClr val="0D0A68"/>
                </a:solidFill>
                <a:latin typeface="Calibri"/>
                <a:cs typeface="Calibri"/>
              </a:rPr>
              <a:t>туризма</a:t>
            </a:r>
            <a:r>
              <a:rPr sz="1001" kern="0" spc="-27" dirty="0">
                <a:solidFill>
                  <a:srgbClr val="0D0A68"/>
                </a:solidFill>
                <a:latin typeface="Calibri"/>
                <a:cs typeface="Calibri"/>
              </a:rPr>
              <a:t> </a:t>
            </a:r>
            <a:r>
              <a:rPr sz="1001" kern="0" dirty="0">
                <a:solidFill>
                  <a:srgbClr val="0D0A68"/>
                </a:solidFill>
                <a:latin typeface="Calibri"/>
                <a:cs typeface="Calibri"/>
              </a:rPr>
              <a:t>по</a:t>
            </a:r>
            <a:r>
              <a:rPr sz="1001" kern="0" spc="-27" dirty="0">
                <a:solidFill>
                  <a:srgbClr val="0D0A68"/>
                </a:solidFill>
                <a:latin typeface="Calibri"/>
                <a:cs typeface="Calibri"/>
              </a:rPr>
              <a:t> </a:t>
            </a:r>
            <a:r>
              <a:rPr sz="1001" kern="0" dirty="0">
                <a:solidFill>
                  <a:srgbClr val="0D0A68"/>
                </a:solidFill>
                <a:latin typeface="Calibri"/>
                <a:cs typeface="Calibri"/>
              </a:rPr>
              <a:t>регионам</a:t>
            </a:r>
            <a:r>
              <a:rPr sz="1001" kern="0" spc="-24" dirty="0">
                <a:solidFill>
                  <a:srgbClr val="0D0A68"/>
                </a:solidFill>
                <a:latin typeface="Calibri"/>
                <a:cs typeface="Calibri"/>
              </a:rPr>
              <a:t> </a:t>
            </a:r>
            <a:r>
              <a:rPr sz="1001" kern="0" dirty="0">
                <a:solidFill>
                  <a:srgbClr val="0D0A68"/>
                </a:solidFill>
                <a:latin typeface="Calibri"/>
                <a:cs typeface="Calibri"/>
              </a:rPr>
              <a:t>Дальнего</a:t>
            </a:r>
            <a:r>
              <a:rPr sz="1001" kern="0" spc="-18" dirty="0">
                <a:solidFill>
                  <a:srgbClr val="0D0A68"/>
                </a:solidFill>
                <a:latin typeface="Calibri"/>
                <a:cs typeface="Calibri"/>
              </a:rPr>
              <a:t> </a:t>
            </a:r>
            <a:r>
              <a:rPr sz="1001" kern="0" spc="-6" dirty="0">
                <a:solidFill>
                  <a:srgbClr val="0D0A68"/>
                </a:solidFill>
                <a:latin typeface="Calibri"/>
                <a:cs typeface="Calibri"/>
              </a:rPr>
              <a:t>Востока</a:t>
            </a:r>
            <a:r>
              <a:rPr sz="1001" kern="0" spc="-33" dirty="0">
                <a:solidFill>
                  <a:srgbClr val="0D0A68"/>
                </a:solidFill>
                <a:latin typeface="Calibri"/>
                <a:cs typeface="Calibri"/>
              </a:rPr>
              <a:t> </a:t>
            </a:r>
            <a:r>
              <a:rPr sz="1001" kern="0" dirty="0">
                <a:solidFill>
                  <a:srgbClr val="0D0A68"/>
                </a:solidFill>
                <a:latin typeface="Calibri"/>
                <a:cs typeface="Calibri"/>
              </a:rPr>
              <a:t>и</a:t>
            </a:r>
            <a:r>
              <a:rPr sz="1001" kern="0" spc="-24" dirty="0">
                <a:solidFill>
                  <a:srgbClr val="0D0A68"/>
                </a:solidFill>
                <a:latin typeface="Calibri"/>
                <a:cs typeface="Calibri"/>
              </a:rPr>
              <a:t> </a:t>
            </a:r>
            <a:r>
              <a:rPr sz="1001" kern="0" dirty="0">
                <a:solidFill>
                  <a:srgbClr val="0D0A68"/>
                </a:solidFill>
                <a:latin typeface="Calibri"/>
                <a:cs typeface="Calibri"/>
              </a:rPr>
              <a:t>Арктической</a:t>
            </a:r>
            <a:r>
              <a:rPr sz="1001" kern="0" spc="-30" dirty="0">
                <a:solidFill>
                  <a:srgbClr val="0D0A68"/>
                </a:solidFill>
                <a:latin typeface="Calibri"/>
                <a:cs typeface="Calibri"/>
              </a:rPr>
              <a:t> </a:t>
            </a:r>
            <a:r>
              <a:rPr sz="1001" kern="0" dirty="0">
                <a:solidFill>
                  <a:srgbClr val="0D0A68"/>
                </a:solidFill>
                <a:latin typeface="Calibri"/>
                <a:cs typeface="Calibri"/>
              </a:rPr>
              <a:t>зоны</a:t>
            </a:r>
            <a:r>
              <a:rPr sz="1001" kern="0" spc="-21" dirty="0">
                <a:solidFill>
                  <a:srgbClr val="0D0A68"/>
                </a:solidFill>
                <a:latin typeface="Calibri"/>
                <a:cs typeface="Calibri"/>
              </a:rPr>
              <a:t> РФ</a:t>
            </a:r>
            <a:endParaRPr sz="1001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959" y="716502"/>
            <a:ext cx="6804476" cy="531133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dirty="0"/>
              <a:t>Рост</a:t>
            </a:r>
            <a:r>
              <a:rPr spc="-109" dirty="0"/>
              <a:t> </a:t>
            </a:r>
            <a:r>
              <a:rPr dirty="0"/>
              <a:t>доли</a:t>
            </a:r>
            <a:r>
              <a:rPr spc="-103" dirty="0"/>
              <a:t> </a:t>
            </a:r>
            <a:r>
              <a:rPr dirty="0"/>
              <a:t>самостоятельных</a:t>
            </a:r>
            <a:r>
              <a:rPr spc="-103" dirty="0"/>
              <a:t> </a:t>
            </a:r>
            <a:r>
              <a:rPr spc="-6" dirty="0"/>
              <a:t>туристов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49355" y="6398789"/>
            <a:ext cx="701973" cy="190607"/>
            <a:chOff x="575407" y="10552076"/>
            <a:chExt cx="1157605" cy="3143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407" y="10552076"/>
              <a:ext cx="1157097" cy="3140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1957" y="10607356"/>
              <a:ext cx="253782" cy="25880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3363" y="1956435"/>
            <a:ext cx="4074380" cy="40743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67072" y="2052490"/>
            <a:ext cx="5487170" cy="1933883"/>
          </a:xfrm>
          <a:prstGeom prst="rect">
            <a:avLst/>
          </a:prstGeom>
        </p:spPr>
        <p:txBody>
          <a:bodyPr vert="horz" wrap="square" lIns="0" tIns="98191" rIns="0" bIns="0" rtlCol="0">
            <a:spAutoFit/>
          </a:bodyPr>
          <a:lstStyle/>
          <a:p>
            <a:pPr marL="7701" defTabSz="554492">
              <a:spcBef>
                <a:spcPts val="773"/>
              </a:spcBef>
            </a:pPr>
            <a:r>
              <a:rPr sz="5730" b="1" kern="0" spc="-15" dirty="0">
                <a:solidFill>
                  <a:srgbClr val="1D4899"/>
                </a:solidFill>
                <a:latin typeface="Calibri"/>
                <a:cs typeface="Calibri"/>
              </a:rPr>
              <a:t>66%</a:t>
            </a:r>
            <a:endParaRPr sz="573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27421" marR="3081" defTabSz="554492">
              <a:lnSpc>
                <a:spcPct val="98800"/>
              </a:lnSpc>
              <a:spcBef>
                <a:spcPts val="270"/>
              </a:spcBef>
            </a:pPr>
            <a:r>
              <a:rPr sz="2001" b="1" kern="0" dirty="0">
                <a:solidFill>
                  <a:srgbClr val="1D4899"/>
                </a:solidFill>
                <a:latin typeface="Arial"/>
                <a:cs typeface="Arial"/>
              </a:rPr>
              <a:t>россиян,</a:t>
            </a:r>
            <a:r>
              <a:rPr sz="2001" b="1" kern="0" spc="-109" dirty="0">
                <a:solidFill>
                  <a:srgbClr val="1D4899"/>
                </a:solidFill>
                <a:latin typeface="Arial"/>
                <a:cs typeface="Arial"/>
              </a:rPr>
              <a:t> </a:t>
            </a:r>
            <a:r>
              <a:rPr sz="2001" b="1" kern="0" spc="-6" dirty="0">
                <a:solidFill>
                  <a:srgbClr val="1D4899"/>
                </a:solidFill>
                <a:latin typeface="Arial"/>
                <a:cs typeface="Arial"/>
              </a:rPr>
              <a:t>которые</a:t>
            </a:r>
            <a:r>
              <a:rPr sz="2001" b="1" kern="0" spc="-112" dirty="0">
                <a:solidFill>
                  <a:srgbClr val="1D4899"/>
                </a:solidFill>
                <a:latin typeface="Arial"/>
                <a:cs typeface="Arial"/>
              </a:rPr>
              <a:t> </a:t>
            </a:r>
            <a:r>
              <a:rPr sz="2001" b="1" kern="0" dirty="0">
                <a:solidFill>
                  <a:srgbClr val="1D4899"/>
                </a:solidFill>
                <a:latin typeface="Arial"/>
                <a:cs typeface="Arial"/>
              </a:rPr>
              <a:t>совершали</a:t>
            </a:r>
            <a:r>
              <a:rPr sz="2001" b="1" kern="0" spc="-100" dirty="0">
                <a:solidFill>
                  <a:srgbClr val="1D4899"/>
                </a:solidFill>
                <a:latin typeface="Arial"/>
                <a:cs typeface="Arial"/>
              </a:rPr>
              <a:t> </a:t>
            </a:r>
            <a:r>
              <a:rPr sz="2001" b="1" kern="0" dirty="0">
                <a:solidFill>
                  <a:srgbClr val="1D4899"/>
                </a:solidFill>
                <a:latin typeface="Arial"/>
                <a:cs typeface="Arial"/>
              </a:rPr>
              <a:t>поездки</a:t>
            </a:r>
            <a:r>
              <a:rPr sz="2001" b="1" kern="0" spc="-112" dirty="0">
                <a:solidFill>
                  <a:srgbClr val="1D4899"/>
                </a:solidFill>
                <a:latin typeface="Arial"/>
                <a:cs typeface="Arial"/>
              </a:rPr>
              <a:t> </a:t>
            </a:r>
            <a:r>
              <a:rPr sz="2001" b="1" kern="0" spc="-30" dirty="0">
                <a:solidFill>
                  <a:srgbClr val="1D4899"/>
                </a:solidFill>
                <a:latin typeface="Arial"/>
                <a:cs typeface="Arial"/>
              </a:rPr>
              <a:t>в </a:t>
            </a:r>
            <a:r>
              <a:rPr sz="2001" b="1" kern="0" spc="-6" dirty="0">
                <a:solidFill>
                  <a:srgbClr val="1D4899"/>
                </a:solidFill>
                <a:latin typeface="Arial"/>
                <a:cs typeface="Arial"/>
              </a:rPr>
              <a:t>отпуск</a:t>
            </a:r>
            <a:r>
              <a:rPr sz="2001" b="1" kern="0" spc="-94" dirty="0">
                <a:solidFill>
                  <a:srgbClr val="1D4899"/>
                </a:solidFill>
                <a:latin typeface="Arial"/>
                <a:cs typeface="Arial"/>
              </a:rPr>
              <a:t> </a:t>
            </a:r>
            <a:r>
              <a:rPr sz="2001" b="1" kern="0" dirty="0">
                <a:solidFill>
                  <a:srgbClr val="1D4899"/>
                </a:solidFill>
                <a:latin typeface="Arial"/>
                <a:cs typeface="Arial"/>
              </a:rPr>
              <a:t>этим</a:t>
            </a:r>
            <a:r>
              <a:rPr sz="2001" b="1" kern="0" spc="-85" dirty="0">
                <a:solidFill>
                  <a:srgbClr val="1D4899"/>
                </a:solidFill>
                <a:latin typeface="Arial"/>
                <a:cs typeface="Arial"/>
              </a:rPr>
              <a:t> </a:t>
            </a:r>
            <a:r>
              <a:rPr sz="2001" b="1" kern="0" dirty="0">
                <a:solidFill>
                  <a:srgbClr val="1D4899"/>
                </a:solidFill>
                <a:latin typeface="Arial"/>
                <a:cs typeface="Arial"/>
              </a:rPr>
              <a:t>летом,</a:t>
            </a:r>
            <a:r>
              <a:rPr sz="2001" b="1" kern="0" spc="-88" dirty="0">
                <a:solidFill>
                  <a:srgbClr val="1D4899"/>
                </a:solidFill>
                <a:latin typeface="Arial"/>
                <a:cs typeface="Arial"/>
              </a:rPr>
              <a:t> </a:t>
            </a:r>
            <a:r>
              <a:rPr sz="2001" b="1" kern="0" spc="-6" dirty="0">
                <a:solidFill>
                  <a:srgbClr val="1D4899"/>
                </a:solidFill>
                <a:latin typeface="Arial"/>
                <a:cs typeface="Arial"/>
              </a:rPr>
              <a:t>организовывали </a:t>
            </a:r>
            <a:r>
              <a:rPr sz="2001" b="1" kern="0" dirty="0">
                <a:solidFill>
                  <a:srgbClr val="1D4899"/>
                </a:solidFill>
                <a:latin typeface="Arial"/>
                <a:cs typeface="Arial"/>
              </a:rPr>
              <a:t>путешествия</a:t>
            </a:r>
            <a:r>
              <a:rPr sz="2001" b="1" kern="0" spc="-139" dirty="0">
                <a:solidFill>
                  <a:srgbClr val="1D4899"/>
                </a:solidFill>
                <a:latin typeface="Arial"/>
                <a:cs typeface="Arial"/>
              </a:rPr>
              <a:t> </a:t>
            </a:r>
            <a:r>
              <a:rPr sz="2001" b="1" kern="0" spc="-6" dirty="0">
                <a:solidFill>
                  <a:srgbClr val="1D4899"/>
                </a:solidFill>
                <a:latin typeface="Arial"/>
                <a:cs typeface="Arial"/>
              </a:rPr>
              <a:t>самостоятельно</a:t>
            </a:r>
            <a:endParaRPr sz="2001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83772" y="6461673"/>
            <a:ext cx="67001" cy="103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>
              <a:lnSpc>
                <a:spcPts val="816"/>
              </a:lnSpc>
            </a:pPr>
            <a:r>
              <a:rPr sz="788" kern="0" spc="-30" dirty="0">
                <a:solidFill>
                  <a:srgbClr val="0D0A68"/>
                </a:solidFill>
                <a:latin typeface="Calibri"/>
                <a:cs typeface="Calibri"/>
              </a:rPr>
              <a:t>9</a:t>
            </a:r>
            <a:endParaRPr sz="788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0" y="0"/>
            <a:ext cx="12189989" cy="6856845"/>
            <a:chOff x="1256" y="0"/>
            <a:chExt cx="20102195" cy="11307445"/>
          </a:xfrm>
        </p:grpSpPr>
        <p:sp>
          <p:nvSpPr>
            <p:cNvPr id="3" name="object 3"/>
            <p:cNvSpPr/>
            <p:nvPr/>
          </p:nvSpPr>
          <p:spPr>
            <a:xfrm>
              <a:off x="827934" y="10480464"/>
              <a:ext cx="4176395" cy="0"/>
            </a:xfrm>
            <a:custGeom>
              <a:avLst/>
              <a:gdLst/>
              <a:ahLst/>
              <a:cxnLst/>
              <a:rect l="l" t="t" r="r" b="b"/>
              <a:pathLst>
                <a:path w="4176395">
                  <a:moveTo>
                    <a:pt x="0" y="0"/>
                  </a:moveTo>
                  <a:lnTo>
                    <a:pt x="4176104" y="0"/>
                  </a:lnTo>
                </a:path>
              </a:pathLst>
            </a:custGeom>
            <a:ln w="125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6" y="0"/>
              <a:ext cx="20101586" cy="113071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400" y="6400800"/>
            <a:ext cx="2228850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ctr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Ноябрь,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619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9700" y="270935"/>
            <a:ext cx="10058400" cy="7516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4800" b="1" dirty="0"/>
              <a:t>БЛАГОДАР</a:t>
            </a:r>
            <a:r>
              <a:rPr lang="ru-RU" sz="4800" b="1" dirty="0"/>
              <a:t>Ю</a:t>
            </a:r>
            <a:r>
              <a:rPr sz="4800" b="1" dirty="0"/>
              <a:t> ЗА ВНИМАНИЕ!</a:t>
            </a:r>
          </a:p>
        </p:txBody>
      </p:sp>
      <p:sp>
        <p:nvSpPr>
          <p:cNvPr id="11" name="object 11"/>
          <p:cNvSpPr/>
          <p:nvPr/>
        </p:nvSpPr>
        <p:spPr>
          <a:xfrm>
            <a:off x="1533525" y="29924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33525" y="44307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657350"/>
            <a:ext cx="30861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761913" y="5431673"/>
            <a:ext cx="2938625" cy="961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</a:rPr>
              <a:t>AUTOMOTOTRAVEL.COM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Arial Black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Arial Black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  <a:hlinkClick r:id="rId3"/>
              </a:rPr>
              <a:t>https://t.me/automototourism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Arial Black"/>
            </a:endParaRP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antagenet Cherokee" panose="02020602070100000000" pitchFamily="18" charset="0"/>
              <a:ea typeface="+mn-ea"/>
              <a:cs typeface="Arial Black"/>
            </a:endParaRPr>
          </a:p>
        </p:txBody>
      </p:sp>
      <p:sp>
        <p:nvSpPr>
          <p:cNvPr id="22" name="object 31"/>
          <p:cNvSpPr txBox="1"/>
          <p:nvPr/>
        </p:nvSpPr>
        <p:spPr>
          <a:xfrm>
            <a:off x="1878022" y="5048249"/>
            <a:ext cx="3486150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LOBAREV.SERG@GMAIL.COM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0874" y="1268564"/>
            <a:ext cx="7701126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</a:rPr>
              <a:t>СЕРГЕЙ ЛОБАРЕВ, </a:t>
            </a: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</a:rPr>
              <a:t>Президент Общенациональной ассоциации Автомототуризма и караванинга, </a:t>
            </a: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</a:rPr>
              <a:t>Руководитель Комитета по вопросам развития устойчивых транспортных систем,</a:t>
            </a: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</a:rPr>
              <a:t>Заместитель руководителя рабочей группы по развитию авто - и мототуризма Государственного Совета Российской Федерации по направлению «Туризм, физическая культура и спорт», </a:t>
            </a:r>
          </a:p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 Black"/>
              </a:rPr>
              <a:t>Руководитель Комитета по автотуризму Российского союза туриндустрии (РСТ).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131" y="5868785"/>
            <a:ext cx="915764" cy="791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9122" y="4525280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+79859259910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87" y="4527704"/>
            <a:ext cx="296333" cy="296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72" y="5082425"/>
            <a:ext cx="198936" cy="199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22" y="5487848"/>
            <a:ext cx="228098" cy="22809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12" y="5882371"/>
            <a:ext cx="269972" cy="269972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C123E0E7-FF81-DFF4-4241-3F6E2BA710D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49219" y="5912574"/>
            <a:ext cx="637762" cy="7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3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468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Microsoft Sans Serif</vt:lpstr>
      <vt:lpstr>Plantagenet Cherokee</vt:lpstr>
      <vt:lpstr>Times New Roman</vt:lpstr>
      <vt:lpstr>Trebuchet MS</vt:lpstr>
      <vt:lpstr>Office Theme</vt:lpstr>
      <vt:lpstr>1_Office Theme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 доли самостоятельных туристов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 доли самостоятельных туристов</dc:title>
  <dc:creator>Ranjith Gunawardana</dc:creator>
  <cp:lastModifiedBy>Макаева Анастасия Владимировна</cp:lastModifiedBy>
  <cp:revision>7</cp:revision>
  <dcterms:created xsi:type="dcterms:W3CDTF">2023-11-12T08:23:40Z</dcterms:created>
  <dcterms:modified xsi:type="dcterms:W3CDTF">2023-11-13T14:00:27Z</dcterms:modified>
</cp:coreProperties>
</file>